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2"/>
  </p:notesMasterIdLst>
  <p:sldIdLst>
    <p:sldId id="306" r:id="rId5"/>
    <p:sldId id="307" r:id="rId6"/>
    <p:sldId id="308" r:id="rId7"/>
    <p:sldId id="315" r:id="rId8"/>
    <p:sldId id="314" r:id="rId9"/>
    <p:sldId id="316" r:id="rId10"/>
    <p:sldId id="317" r:id="rId11"/>
    <p:sldId id="309" r:id="rId12"/>
    <p:sldId id="294" r:id="rId13"/>
    <p:sldId id="295" r:id="rId14"/>
    <p:sldId id="310" r:id="rId15"/>
    <p:sldId id="313" r:id="rId16"/>
    <p:sldId id="303" r:id="rId17"/>
    <p:sldId id="304" r:id="rId18"/>
    <p:sldId id="305" r:id="rId19"/>
    <p:sldId id="311" r:id="rId20"/>
    <p:sldId id="31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0" autoAdjust="0"/>
    <p:restoredTop sz="84967" autoAdjust="0"/>
  </p:normalViewPr>
  <p:slideViewPr>
    <p:cSldViewPr snapToGrid="0">
      <p:cViewPr varScale="1">
        <p:scale>
          <a:sx n="112" d="100"/>
          <a:sy n="112" d="100"/>
        </p:scale>
        <p:origin x="546" y="10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 Id="rId4" Type="http://schemas.openxmlformats.org/officeDocument/2006/relationships/image" Target="../media/image10.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 Id="rId4" Type="http://schemas.openxmlformats.org/officeDocument/2006/relationships/image" Target="../media/image10.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890526" y="460948"/>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686101" y="460948"/>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2/14/2023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a:lstStyle>
            <a:lvl1pPr>
              <a:defRPr>
                <a:solidFill>
                  <a:schemeClr val="bg1"/>
                </a:solidFill>
              </a:defRPr>
            </a:lvl1pPr>
          </a:lstStyle>
          <a:p>
            <a:r>
              <a:rPr lang="en-US" dirty="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solidFill>
                  <a:schemeClr val="accent2"/>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a:lstStyle>
            <a:lvl1pPr>
              <a:defRPr>
                <a:solidFill>
                  <a:schemeClr val="bg1"/>
                </a:solidFill>
              </a:defRPr>
            </a:lvl1pPr>
          </a:lstStyle>
          <a:p>
            <a:r>
              <a:rPr lang="en-US" dirty="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a:normAutofit fontScale="90000"/>
          </a:bodyPr>
          <a:lstStyle/>
          <a:p>
            <a:r>
              <a:rPr lang="en-US" sz="5400" spc="400" dirty="0">
                <a:solidFill>
                  <a:schemeClr val="bg1"/>
                </a:solidFill>
              </a:rPr>
              <a:t>3D Model Structural Viability Assistant</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Gabriel Donnan</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10</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11</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885638043"/>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a:lstStyle/>
          <a:p>
            <a:r>
              <a:rPr lang="en-US" dirty="0"/>
              <a:t>9/3/20XX</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12</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13</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16</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a:lstStyle/>
          <a:p>
            <a:r>
              <a:rPr lang="en-US" dirty="0"/>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17</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Any Questions?</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normAutofit fontScale="92500"/>
          </a:bodyPr>
          <a:lstStyle/>
          <a:p>
            <a:r>
              <a:rPr lang="en-US" dirty="0"/>
              <a:t>Gabriel Donnan</a:t>
            </a:r>
          </a:p>
          <a:p>
            <a:r>
              <a:rPr lang="en-US" dirty="0"/>
              <a:t>gd517@bath.ac.uk</a:t>
            </a:r>
          </a:p>
          <a:p>
            <a:r>
              <a:rPr lang="en-US" dirty="0"/>
              <a:t>https://github.com/gabedonnan/Blendiforce-SVA</a:t>
            </a:r>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a:lstStyle/>
          <a:p>
            <a:r>
              <a:rPr lang="en-US" b="1" cap="all" spc="400" dirty="0">
                <a:solidFill>
                  <a:schemeClr val="bg1"/>
                </a:solidFill>
                <a:latin typeface="+mn-lt"/>
              </a:rPr>
              <a:t>Agenda</a:t>
            </a:r>
            <a:endParaRPr lang="en-US"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pPr algn="r"/>
            <a:r>
              <a:rPr lang="en-US" sz="1800" dirty="0">
                <a:solidFill>
                  <a:schemeClr val="bg1"/>
                </a:solidFill>
              </a:rPr>
              <a:t>Rationale</a:t>
            </a:r>
          </a:p>
          <a:p>
            <a:pPr algn="r"/>
            <a:r>
              <a:rPr lang="en-US" sz="1800" dirty="0">
                <a:solidFill>
                  <a:schemeClr val="bg1"/>
                </a:solidFill>
              </a:rPr>
              <a:t>State of the Art</a:t>
            </a:r>
          </a:p>
          <a:p>
            <a:pPr algn="r"/>
            <a:r>
              <a:rPr lang="en-US" dirty="0"/>
              <a:t>Methods + Results</a:t>
            </a:r>
            <a:endParaRPr lang="en-US" sz="1800" dirty="0">
              <a:solidFill>
                <a:schemeClr val="bg1"/>
              </a:solidFill>
            </a:endParaRPr>
          </a:p>
          <a:p>
            <a:pPr algn="r"/>
            <a:r>
              <a:rPr lang="en-US" dirty="0"/>
              <a:t>Future Plans</a:t>
            </a:r>
          </a:p>
          <a:p>
            <a:pPr algn="r"/>
            <a:r>
              <a:rPr lang="en-US" sz="1800" dirty="0">
                <a:solidFill>
                  <a:schemeClr val="bg1"/>
                </a:solidFill>
              </a:rPr>
              <a:t>Questions</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a:lstStyle/>
          <a:p>
            <a:r>
              <a:rPr lang="en-US" dirty="0"/>
              <a:t>Blender 3D Model SVA</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Rationale</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lnSpcReduction="10000"/>
          </a:bodyPr>
          <a:lstStyle/>
          <a:p>
            <a:r>
              <a:rPr lang="en-US" dirty="0"/>
              <a:t> - Anyone can use Blender</a:t>
            </a:r>
          </a:p>
          <a:p>
            <a:r>
              <a:rPr lang="en-US" dirty="0"/>
              <a:t> - Not everyone can afford existing model analysis software</a:t>
            </a:r>
          </a:p>
          <a:p>
            <a:r>
              <a:rPr lang="en-US" dirty="0"/>
              <a:t>       &gt; Current options range from £5000 upwards</a:t>
            </a:r>
          </a:p>
          <a:p>
            <a:r>
              <a:rPr lang="en-US" dirty="0"/>
              <a:t> - Blender does not currently have a method of model analysis, despite a normally rich feature suite.</a:t>
            </a:r>
          </a:p>
          <a:p>
            <a:r>
              <a:rPr lang="en-US" dirty="0"/>
              <a:t> - This tool would mean anyone can see how their model would behave free of charge</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Rationale</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Blender 3D Model SVA</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dirty="0"/>
              <a:t>Why 3D Analysis?</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fontScale="92500" lnSpcReduction="10000"/>
          </a:bodyPr>
          <a:lstStyle/>
          <a:p>
            <a:r>
              <a:rPr lang="en-US" dirty="0"/>
              <a:t> - Large scale manufacturing companies use it but why should we?</a:t>
            </a:r>
          </a:p>
          <a:p>
            <a:r>
              <a:rPr lang="en-US" dirty="0"/>
              <a:t> - Smaller designers or personal use:</a:t>
            </a:r>
          </a:p>
          <a:p>
            <a:r>
              <a:rPr lang="en-US" dirty="0"/>
              <a:t>	&gt; Furniture</a:t>
            </a:r>
          </a:p>
          <a:p>
            <a:r>
              <a:rPr lang="en-US" dirty="0"/>
              <a:t>	&gt; DIY Projects</a:t>
            </a:r>
          </a:p>
          <a:p>
            <a:r>
              <a:rPr lang="en-US" dirty="0"/>
              <a:t>	&gt; etc.</a:t>
            </a:r>
          </a:p>
          <a:p>
            <a:r>
              <a:rPr lang="en-US" dirty="0"/>
              <a:t> - Smaller scale designers or builders can save on materials and avoid more accidents with material analysis.</a:t>
            </a:r>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Rationale</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Blender 3D Model SVA</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4</a:t>
            </a:fld>
            <a:endParaRPr lang="en-US" dirty="0"/>
          </a:p>
        </p:txBody>
      </p:sp>
      <p:pic>
        <p:nvPicPr>
          <p:cNvPr id="1030" name="Picture 6">
            <a:extLst>
              <a:ext uri="{FF2B5EF4-FFF2-40B4-BE49-F238E27FC236}">
                <a16:creationId xmlns:a16="http://schemas.microsoft.com/office/drawing/2014/main" id="{6806690E-6CE4-04B9-C094-3BC30F00E3E7}"/>
              </a:ext>
            </a:extLst>
          </p:cNvPr>
          <p:cNvPicPr>
            <a:picLocks noGrp="1" noChangeAspect="1" noChangeArrowheads="1"/>
          </p:cNvPicPr>
          <p:nvPr>
            <p:ph type="pic" sz="quarter" idx="13"/>
          </p:nvPr>
        </p:nvPicPr>
        <p:blipFill>
          <a:blip r:embed="rId2">
            <a:extLst>
              <a:ext uri="{28A0092B-C50C-407E-A947-70E740481C1C}">
                <a14:useLocalDpi xmlns:a14="http://schemas.microsoft.com/office/drawing/2010/main" val="0"/>
              </a:ext>
            </a:extLst>
          </a:blip>
          <a:srcRect l="4887" r="4887"/>
          <a:stretch>
            <a:fillRect/>
          </a:stretch>
        </p:blipFill>
        <p:spPr bwMode="auto">
          <a:xfrm>
            <a:off x="7167563" y="1665288"/>
            <a:ext cx="4821237" cy="42672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D0C85E53-9AFC-0E50-A513-AB59124BEE2F}"/>
              </a:ext>
            </a:extLst>
          </p:cNvPr>
          <p:cNvSpPr txBox="1"/>
          <p:nvPr/>
        </p:nvSpPr>
        <p:spPr>
          <a:xfrm>
            <a:off x="7391163" y="5991681"/>
            <a:ext cx="4597637" cy="215444"/>
          </a:xfrm>
          <a:prstGeom prst="rect">
            <a:avLst/>
          </a:prstGeom>
          <a:noFill/>
        </p:spPr>
        <p:txBody>
          <a:bodyPr wrap="square" rtlCol="0">
            <a:spAutoFit/>
          </a:bodyPr>
          <a:lstStyle/>
          <a:p>
            <a:r>
              <a:rPr lang="en-GB" sz="800" dirty="0">
                <a:solidFill>
                  <a:schemeClr val="tx2">
                    <a:lumMod val="25000"/>
                    <a:lumOff val="75000"/>
                  </a:schemeClr>
                </a:solidFill>
              </a:rPr>
              <a:t>http://kevanelliscatiaportfolio.weebly.com/uploads/5/1/9/2/51924425/9995081_orig.png</a:t>
            </a:r>
          </a:p>
        </p:txBody>
      </p:sp>
    </p:spTree>
    <p:extLst>
      <p:ext uri="{BB962C8B-B14F-4D97-AF65-F5344CB8AC3E}">
        <p14:creationId xmlns:p14="http://schemas.microsoft.com/office/powerpoint/2010/main" val="2446343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sz="5400"/>
              <a:t>State of the Art</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a:bodyPr>
          <a:lstStyle/>
          <a:p>
            <a:r>
              <a:rPr lang="en-US" dirty="0"/>
              <a:t>  - Finite element analysis the overwhelming technique used</a:t>
            </a:r>
          </a:p>
          <a:p>
            <a:r>
              <a:rPr lang="en-US" dirty="0"/>
              <a:t>	&gt; Companies like Autodesk, </a:t>
            </a:r>
            <a:r>
              <a:rPr lang="en-US" dirty="0" err="1"/>
              <a:t>SimScale</a:t>
            </a:r>
            <a:r>
              <a:rPr lang="en-US" dirty="0"/>
              <a:t>, etc.</a:t>
            </a:r>
          </a:p>
          <a:p>
            <a:r>
              <a:rPr lang="en-US" dirty="0"/>
              <a:t> - Finite Element Method:</a:t>
            </a:r>
          </a:p>
          <a:p>
            <a:r>
              <a:rPr lang="en-US" dirty="0"/>
              <a:t>	&gt; Computational model to approximate partial differential equations</a:t>
            </a:r>
          </a:p>
          <a:p>
            <a:r>
              <a:rPr lang="en-US" dirty="0"/>
              <a:t>	&gt; Discretizes a mesh into simple shapes, i.e. “elements”.</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State of the Art</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a:t>Blender 3D Model SVA</a:t>
            </a:r>
            <a:endParaRPr lang="en-US" dirty="0"/>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5</a:t>
            </a:fld>
            <a:endParaRPr lang="en-US" dirty="0"/>
          </a:p>
        </p:txBody>
      </p:sp>
      <p:pic>
        <p:nvPicPr>
          <p:cNvPr id="2" name="Picture Placeholder 10" descr="mountains at sunset">
            <a:extLst>
              <a:ext uri="{FF2B5EF4-FFF2-40B4-BE49-F238E27FC236}">
                <a16:creationId xmlns:a16="http://schemas.microsoft.com/office/drawing/2014/main" id="{FD7F44B2-5628-9DA9-2C3A-426A1AF22453}"/>
              </a:ext>
            </a:extLst>
          </p:cNvPr>
          <p:cNvPicPr>
            <a:picLocks noChangeAspect="1"/>
          </p:cNvPicPr>
          <p:nvPr/>
        </p:nvPicPr>
        <p:blipFill rotWithShape="1">
          <a:blip r:embed="rId3"/>
          <a:srcRect t="347" b="347"/>
          <a:stretch/>
        </p:blipFill>
        <p:spPr>
          <a:xfrm>
            <a:off x="7410215" y="1654941"/>
            <a:ext cx="4308710" cy="4277547"/>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pic>
    </p:spTree>
    <p:extLst>
      <p:ext uri="{BB962C8B-B14F-4D97-AF65-F5344CB8AC3E}">
        <p14:creationId xmlns:p14="http://schemas.microsoft.com/office/powerpoint/2010/main" val="3170450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FB6684CA-0EF6-62F4-3551-81E58CCBEB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03350" y="1013788"/>
            <a:ext cx="5239532" cy="3362033"/>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normAutofit fontScale="90000"/>
          </a:bodyPr>
          <a:lstStyle/>
          <a:p>
            <a:r>
              <a:rPr lang="en-US" sz="5400" dirty="0"/>
              <a:t>Finite Element Analysis Contd.</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lnSpcReduction="10000"/>
          </a:bodyPr>
          <a:lstStyle/>
          <a:p>
            <a:r>
              <a:rPr lang="en-US" dirty="0"/>
              <a:t> - How does finite element analysis work?</a:t>
            </a:r>
          </a:p>
          <a:p>
            <a:r>
              <a:rPr lang="en-US" dirty="0"/>
              <a:t>	&gt; Model split into finite elements</a:t>
            </a:r>
          </a:p>
          <a:p>
            <a:r>
              <a:rPr lang="en-US" dirty="0"/>
              <a:t>	&gt; Finite elements iterated over</a:t>
            </a:r>
          </a:p>
          <a:p>
            <a:r>
              <a:rPr lang="en-US" dirty="0"/>
              <a:t>	&gt; For each element stiffness matrix found</a:t>
            </a:r>
          </a:p>
          <a:p>
            <a:r>
              <a:rPr lang="en-US" dirty="0"/>
              <a:t>	&gt; With some math from here we can then find displacement + forces applied</a:t>
            </a:r>
          </a:p>
          <a:p>
            <a:r>
              <a:rPr lang="en-US" dirty="0"/>
              <a:t>	&gt; This can be done with 1, 2 or 3 dimensional elements</a:t>
            </a:r>
          </a:p>
          <a:p>
            <a:endParaRPr lang="en-US" dirty="0"/>
          </a:p>
        </p:txBody>
      </p:sp>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State of the Art</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a:t>Blender 3D Model SVA</a:t>
            </a:r>
            <a:endParaRPr lang="en-US" dirty="0"/>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
        <p:nvSpPr>
          <p:cNvPr id="7" name="TextBox 6">
            <a:extLst>
              <a:ext uri="{FF2B5EF4-FFF2-40B4-BE49-F238E27FC236}">
                <a16:creationId xmlns:a16="http://schemas.microsoft.com/office/drawing/2014/main" id="{08049D5F-FAE3-868A-5E36-5429FA1CD8CA}"/>
              </a:ext>
            </a:extLst>
          </p:cNvPr>
          <p:cNvSpPr txBox="1"/>
          <p:nvPr/>
        </p:nvSpPr>
        <p:spPr>
          <a:xfrm>
            <a:off x="6879418" y="4375821"/>
            <a:ext cx="5024927" cy="338554"/>
          </a:xfrm>
          <a:prstGeom prst="rect">
            <a:avLst/>
          </a:prstGeom>
          <a:noFill/>
        </p:spPr>
        <p:txBody>
          <a:bodyPr wrap="square" rtlCol="0">
            <a:spAutoFit/>
          </a:bodyPr>
          <a:lstStyle/>
          <a:p>
            <a:r>
              <a:rPr lang="en-GB" sz="800" dirty="0">
                <a:solidFill>
                  <a:schemeClr val="tx2">
                    <a:lumMod val="25000"/>
                    <a:lumOff val="75000"/>
                  </a:schemeClr>
                </a:solidFill>
              </a:rPr>
              <a:t>https://www.researchgate.net/publication/273180368/figure/fig5/AS:1088632035258371@1636561511281/Finite-element-model-of-tapered-beam.jpg</a:t>
            </a:r>
          </a:p>
        </p:txBody>
      </p:sp>
    </p:spTree>
    <p:extLst>
      <p:ext uri="{BB962C8B-B14F-4D97-AF65-F5344CB8AC3E}">
        <p14:creationId xmlns:p14="http://schemas.microsoft.com/office/powerpoint/2010/main" val="3148720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normAutofit fontScale="90000"/>
          </a:bodyPr>
          <a:lstStyle/>
          <a:p>
            <a:r>
              <a:rPr lang="en-US" sz="5400" dirty="0"/>
              <a:t>Current Methodology</a:t>
            </a:r>
            <a:endParaRPr lang="en-US"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a:bodyPr>
          <a:lstStyle/>
          <a:p>
            <a:r>
              <a:rPr lang="en-US" dirty="0"/>
              <a:t> </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a:lstStyle/>
          <a:p>
            <a:r>
              <a:rPr lang="en-US" dirty="0"/>
              <a:t>Methodology + Results</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a:t>Blender 3D Model SVA</a:t>
            </a:r>
            <a:endParaRPr lang="en-US" dirty="0"/>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7</a:t>
            </a:fld>
            <a:endParaRPr lang="en-US" dirty="0"/>
          </a:p>
        </p:txBody>
      </p:sp>
      <p:pic>
        <p:nvPicPr>
          <p:cNvPr id="2" name="Picture Placeholder 10" descr="mountains at sunset">
            <a:extLst>
              <a:ext uri="{FF2B5EF4-FFF2-40B4-BE49-F238E27FC236}">
                <a16:creationId xmlns:a16="http://schemas.microsoft.com/office/drawing/2014/main" id="{FD7F44B2-5628-9DA9-2C3A-426A1AF22453}"/>
              </a:ext>
            </a:extLst>
          </p:cNvPr>
          <p:cNvPicPr>
            <a:picLocks noChangeAspect="1"/>
          </p:cNvPicPr>
          <p:nvPr/>
        </p:nvPicPr>
        <p:blipFill rotWithShape="1">
          <a:blip r:embed="rId3"/>
          <a:srcRect t="347" b="347"/>
          <a:stretch/>
        </p:blipFill>
        <p:spPr>
          <a:xfrm>
            <a:off x="7410215" y="1654941"/>
            <a:ext cx="4308710" cy="4277547"/>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pic>
      <p:sp>
        <p:nvSpPr>
          <p:cNvPr id="5" name="TextBox 4">
            <a:extLst>
              <a:ext uri="{FF2B5EF4-FFF2-40B4-BE49-F238E27FC236}">
                <a16:creationId xmlns:a16="http://schemas.microsoft.com/office/drawing/2014/main" id="{7E382F04-0547-8977-71A5-FA2D54221046}"/>
              </a:ext>
            </a:extLst>
          </p:cNvPr>
          <p:cNvSpPr txBox="1"/>
          <p:nvPr/>
        </p:nvSpPr>
        <p:spPr>
          <a:xfrm>
            <a:off x="804672" y="2734654"/>
            <a:ext cx="6091784" cy="3539430"/>
          </a:xfrm>
          <a:prstGeom prst="rect">
            <a:avLst/>
          </a:prstGeom>
          <a:noFill/>
        </p:spPr>
        <p:txBody>
          <a:bodyPr wrap="square" rtlCol="0">
            <a:spAutoFit/>
          </a:bodyPr>
          <a:lstStyle/>
          <a:p>
            <a:r>
              <a:rPr lang="en-GB" sz="1600" dirty="0"/>
              <a:t> 1) Model read in from Blender</a:t>
            </a:r>
          </a:p>
          <a:p>
            <a:endParaRPr lang="en-GB" sz="1600" dirty="0"/>
          </a:p>
          <a:p>
            <a:r>
              <a:rPr lang="en-GB" sz="1600" dirty="0"/>
              <a:t> 2) Model reduced to vertices, edges and faces</a:t>
            </a:r>
          </a:p>
          <a:p>
            <a:endParaRPr lang="en-GB" sz="1600" dirty="0"/>
          </a:p>
          <a:p>
            <a:r>
              <a:rPr lang="en-GB" sz="1600" dirty="0"/>
              <a:t>       2)a) If multiple models exist they are linked together to form one cohesive mesh</a:t>
            </a:r>
          </a:p>
          <a:p>
            <a:endParaRPr lang="en-GB" sz="1600" dirty="0"/>
          </a:p>
          <a:p>
            <a:r>
              <a:rPr lang="en-GB" sz="1600" dirty="0"/>
              <a:t> 3) Nodes each have random forces applied to them for demonstration and testing purposes</a:t>
            </a:r>
          </a:p>
          <a:p>
            <a:endParaRPr lang="en-GB" sz="1600" dirty="0"/>
          </a:p>
          <a:p>
            <a:r>
              <a:rPr lang="en-GB" sz="1600" dirty="0"/>
              <a:t> 4) Each edge is treated as a 1 dimensional finite element (like a thin bar would be)</a:t>
            </a:r>
          </a:p>
          <a:p>
            <a:endParaRPr lang="en-GB" sz="1600" dirty="0"/>
          </a:p>
          <a:p>
            <a:r>
              <a:rPr lang="en-GB" sz="1600" dirty="0"/>
              <a:t>5) Analysis is performed on the full system</a:t>
            </a:r>
          </a:p>
        </p:txBody>
      </p:sp>
      <p:pic>
        <p:nvPicPr>
          <p:cNvPr id="6" name="Picture Placeholder 5" descr="mountains at sunset">
            <a:extLst>
              <a:ext uri="{FF2B5EF4-FFF2-40B4-BE49-F238E27FC236}">
                <a16:creationId xmlns:a16="http://schemas.microsoft.com/office/drawing/2014/main" id="{E614299B-F08A-3A35-7150-6BCA3820FAA6}"/>
              </a:ext>
            </a:extLst>
          </p:cNvPr>
          <p:cNvPicPr>
            <a:picLocks noChangeAspect="1"/>
          </p:cNvPicPr>
          <p:nvPr/>
        </p:nvPicPr>
        <p:blipFill rotWithShape="1">
          <a:blip r:embed="rId4"/>
          <a:srcRect/>
          <a:stretch/>
        </p:blipFill>
        <p:spPr>
          <a:xfrm>
            <a:off x="7410215" y="1634358"/>
            <a:ext cx="4308710" cy="4308709"/>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pic>
    </p:spTree>
    <p:extLst>
      <p:ext uri="{BB962C8B-B14F-4D97-AF65-F5344CB8AC3E}">
        <p14:creationId xmlns:p14="http://schemas.microsoft.com/office/powerpoint/2010/main" val="3019381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graphicFrame>
        <p:nvGraphicFramePr>
          <p:cNvPr id="8" name="Content Placeholder 7" descr="chart">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166951898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9</a:t>
            </a:fld>
            <a:endParaRPr lang="en-U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Univers"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{3B34B8B3-D568-4CBA-9169-F087E713CC44}tf89338750_win32</Template>
  <TotalTime>188</TotalTime>
  <Words>869</Words>
  <Application>Microsoft Office PowerPoint</Application>
  <PresentationFormat>Widescreen</PresentationFormat>
  <Paragraphs>151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Univers</vt:lpstr>
      <vt:lpstr>GradientUnivers</vt:lpstr>
      <vt:lpstr>3D Model Structural Viability Assistant</vt:lpstr>
      <vt:lpstr>Agenda</vt:lpstr>
      <vt:lpstr>Rationale</vt:lpstr>
      <vt:lpstr>Why 3D Analysis?</vt:lpstr>
      <vt:lpstr>State of the Art</vt:lpstr>
      <vt:lpstr>Finite Element Analysis Contd.</vt:lpstr>
      <vt:lpstr>Current Methodology</vt:lpstr>
      <vt:lpstr>Topic one</vt:lpstr>
      <vt:lpstr>Chart</vt:lpstr>
      <vt:lpstr>Table</vt:lpstr>
      <vt:lpstr>The way to get started is to quit talking and begin doing.</vt:lpstr>
      <vt:lpstr>Team</vt:lpstr>
      <vt:lpstr>Timeline</vt:lpstr>
      <vt:lpstr>Title</vt:lpstr>
      <vt:lpstr>Title </vt:lpstr>
      <vt:lpstr>Summary</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Model Structural Viability Assistant</dc:title>
  <dc:creator>gabe donnan</dc:creator>
  <cp:lastModifiedBy>gabe donnan</cp:lastModifiedBy>
  <cp:revision>2</cp:revision>
  <dcterms:created xsi:type="dcterms:W3CDTF">2023-02-14T10:22:49Z</dcterms:created>
  <dcterms:modified xsi:type="dcterms:W3CDTF">2023-02-14T13:30:56Z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